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6" r:id="rId2"/>
    <p:sldId id="299" r:id="rId3"/>
    <p:sldId id="298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294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1123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химико-технологической системы </a:t>
            </a:r>
            <a:br>
              <a:rPr lang="ru-RU" dirty="0"/>
            </a:br>
            <a:r>
              <a:rPr lang="ru-RU" dirty="0"/>
              <a:t>переменной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пересчета составов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CF6AB-5BA3-43A1-9979-DB5FE779462A}"/>
              </a:ext>
            </a:extLst>
          </p:cNvPr>
          <p:cNvSpPr txBox="1"/>
          <p:nvPr/>
        </p:nvSpPr>
        <p:spPr>
          <a:xfrm>
            <a:off x="838200" y="947766"/>
            <a:ext cx="405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объемные: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/>
              <p:nvPr/>
            </p:nvSpPr>
            <p:spPr>
              <a:xfrm>
                <a:off x="4893734" y="1317098"/>
                <a:ext cx="1825740" cy="1033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1317098"/>
                <a:ext cx="1825740" cy="10338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объемная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плотность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blipFill>
                <a:blip r:embed="rId3"/>
                <a:stretch>
                  <a:fillRect l="-557" t="-5660" r="-495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721CA32-D7A7-469C-878D-BB5AB26916BD}"/>
              </a:ext>
            </a:extLst>
          </p:cNvPr>
          <p:cNvSpPr txBox="1"/>
          <p:nvPr/>
        </p:nvSpPr>
        <p:spPr>
          <a:xfrm>
            <a:off x="838200" y="3274199"/>
            <a:ext cx="391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мольные: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/>
              <p:nvPr/>
            </p:nvSpPr>
            <p:spPr>
              <a:xfrm>
                <a:off x="4893734" y="3643531"/>
                <a:ext cx="1825740" cy="1055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3643531"/>
                <a:ext cx="1825740" cy="1055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/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мольная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молярная масса </a:t>
                </a:r>
                <a:br>
                  <a:rPr lang="ru-RU" dirty="0"/>
                </a:b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blipFill>
                <a:blip r:embed="rId5"/>
                <a:stretch>
                  <a:fillRect l="-557" t="-454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062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расчета плотности и средней молекулярной массы потока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CF6AB-5BA3-43A1-9979-DB5FE779462A}"/>
              </a:ext>
            </a:extLst>
          </p:cNvPr>
          <p:cNvSpPr txBox="1"/>
          <p:nvPr/>
        </p:nvSpPr>
        <p:spPr>
          <a:xfrm>
            <a:off x="838200" y="947766"/>
            <a:ext cx="266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Расчет плотности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/>
              <p:nvPr/>
            </p:nvSpPr>
            <p:spPr>
              <a:xfrm>
                <a:off x="4893734" y="1317098"/>
                <a:ext cx="1825740" cy="856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1317098"/>
                <a:ext cx="1825740" cy="856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– плотность потока;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плотность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69992"/>
              </a:xfrm>
              <a:prstGeom prst="rect">
                <a:avLst/>
              </a:prstGeom>
              <a:blipFill>
                <a:blip r:embed="rId3"/>
                <a:stretch>
                  <a:fillRect l="-557" t="-545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721CA32-D7A7-469C-878D-BB5AB26916BD}"/>
              </a:ext>
            </a:extLst>
          </p:cNvPr>
          <p:cNvSpPr txBox="1"/>
          <p:nvPr/>
        </p:nvSpPr>
        <p:spPr>
          <a:xfrm>
            <a:off x="838200" y="3274199"/>
            <a:ext cx="462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Расчет средней молекулярной массы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/>
              <p:nvPr/>
            </p:nvSpPr>
            <p:spPr>
              <a:xfrm>
                <a:off x="4893734" y="3643531"/>
                <a:ext cx="1825740" cy="855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3643531"/>
                <a:ext cx="1825740" cy="855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/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/>
                  <a:t> – средняя молекулярная масса потока;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молярная масса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blipFill>
                <a:blip r:embed="rId5"/>
                <a:stretch>
                  <a:fillRect l="-557" t="-454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342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расчета теплоемкости потока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8CDCBE-1E1D-4BD6-B299-F488333FEC26}"/>
              </a:ext>
            </a:extLst>
          </p:cNvPr>
          <p:cNvSpPr/>
          <p:nvPr/>
        </p:nvSpPr>
        <p:spPr>
          <a:xfrm>
            <a:off x="838199" y="1010826"/>
            <a:ext cx="91455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Расчет теплоемкости потока в зависимости от состава потока и температуры среды осуществляется следующим образом: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определяется теплоемкость компонентов потока при температуре среды: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913AC8-8DCC-4521-8246-DC5A83CC265B}"/>
                  </a:ext>
                </a:extLst>
              </p:cNvPr>
              <p:cNvSpPr txBox="1"/>
              <p:nvPr/>
            </p:nvSpPr>
            <p:spPr>
              <a:xfrm>
                <a:off x="4923403" y="1997216"/>
                <a:ext cx="2559227" cy="814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913AC8-8DCC-4521-8246-DC5A83CC2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403" y="1997216"/>
                <a:ext cx="2559227" cy="8140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EF1060A-53F9-4BFD-BB33-09CE51088245}"/>
                  </a:ext>
                </a:extLst>
              </p:cNvPr>
              <p:cNvSpPr/>
              <p:nvPr/>
            </p:nvSpPr>
            <p:spPr>
              <a:xfrm>
                <a:off x="838199" y="2874281"/>
                <a:ext cx="91455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кДж / кг;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ru-RU" dirty="0"/>
                  <a:t> - коэффициенты аппроксимации температурной зависимости энтальпии для 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dirty="0"/>
                  <a:t> – температура потока, К;</a:t>
                </a: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EF1060A-53F9-4BFD-BB33-09CE51088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874281"/>
                <a:ext cx="9145555" cy="646331"/>
              </a:xfrm>
              <a:prstGeom prst="rect">
                <a:avLst/>
              </a:prstGeom>
              <a:blipFill>
                <a:blip r:embed="rId3"/>
                <a:stretch>
                  <a:fillRect l="-533" t="-5660" r="-533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AB06C8E-3A2F-4281-B062-8012FCC2CD3A}"/>
              </a:ext>
            </a:extLst>
          </p:cNvPr>
          <p:cNvSpPr/>
          <p:nvPr/>
        </p:nvSpPr>
        <p:spPr>
          <a:xfrm>
            <a:off x="838198" y="3748627"/>
            <a:ext cx="8237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определяется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ru-RU" dirty="0"/>
              <a:t>общая теплоемкость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680CBD-1047-46B2-8DB4-C9D9EDBA1673}"/>
                  </a:ext>
                </a:extLst>
              </p:cNvPr>
              <p:cNvSpPr txBox="1"/>
              <p:nvPr/>
            </p:nvSpPr>
            <p:spPr>
              <a:xfrm>
                <a:off x="4923402" y="4117959"/>
                <a:ext cx="189596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𝐶𝑝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см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680CBD-1047-46B2-8DB4-C9D9EDBA1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402" y="4117959"/>
                <a:ext cx="1895967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AE89CE7-994B-42F8-B0C9-A1848D811C64}"/>
                  </a:ext>
                </a:extLst>
              </p:cNvPr>
              <p:cNvSpPr/>
              <p:nvPr/>
            </p:nvSpPr>
            <p:spPr>
              <a:xfrm>
                <a:off x="838198" y="4874192"/>
                <a:ext cx="91455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– массовая доля 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 в потоке,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 – количество компонентов в потоке.</a:t>
                </a: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AE89CE7-994B-42F8-B0C9-A1848D811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874192"/>
                <a:ext cx="9145555" cy="369332"/>
              </a:xfrm>
              <a:prstGeom prst="rect">
                <a:avLst/>
              </a:prstGeom>
              <a:blipFill>
                <a:blip r:embed="rId5"/>
                <a:stretch>
                  <a:fillRect l="-533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85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Mixer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034200"/>
              </p:ext>
            </p:extLst>
          </p:nvPr>
        </p:nvGraphicFramePr>
        <p:xfrm>
          <a:off x="388776" y="1557331"/>
          <a:ext cx="11414448" cy="1285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711819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4702629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Атрибуты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calculate(flows: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Flow): 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Функция для расчета смешения потоков принимает массив объектов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, возвращает объект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57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Материальный и тепловой балансы смешения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F48298-2352-4BF1-8288-26C7C53E5D86}"/>
              </a:ext>
            </a:extLst>
          </p:cNvPr>
          <p:cNvSpPr txBox="1"/>
          <p:nvPr/>
        </p:nvSpPr>
        <p:spPr>
          <a:xfrm>
            <a:off x="838200" y="885566"/>
            <a:ext cx="91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Состав смесевого потока (в массовых долях) можно найти следующим образом: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E3DB23-C434-4A86-9322-22E963D30392}"/>
                  </a:ext>
                </a:extLst>
              </p:cNvPr>
              <p:cNvSpPr txBox="1"/>
              <p:nvPr/>
            </p:nvSpPr>
            <p:spPr>
              <a:xfrm>
                <a:off x="4075437" y="1254898"/>
                <a:ext cx="2695961" cy="8760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E3DB23-C434-4A86-9322-22E963D30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37" y="1254898"/>
                <a:ext cx="2695961" cy="8760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4A43E1-D267-448D-9566-D564371D02DA}"/>
                  </a:ext>
                </a:extLst>
              </p:cNvPr>
              <p:cNvSpPr txBox="1"/>
              <p:nvPr/>
            </p:nvSpPr>
            <p:spPr>
              <a:xfrm>
                <a:off x="838198" y="2046614"/>
                <a:ext cx="9170437" cy="690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- массовый расход </a:t>
                </a:r>
                <a:r>
                  <a:rPr lang="en-US" dirty="0"/>
                  <a:t>j-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кг / ч; </a:t>
                </a: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 в </a:t>
                </a:r>
                <a:r>
                  <a:rPr lang="en-US" dirty="0"/>
                  <a:t>j-</a:t>
                </a:r>
                <a:r>
                  <a:rPr lang="ru-RU" dirty="0"/>
                  <a:t>м потоке; </a:t>
                </a:r>
                <a:r>
                  <a:rPr lang="en-US" dirty="0"/>
                  <a:t>n – </a:t>
                </a:r>
                <a:r>
                  <a:rPr lang="ru-RU" dirty="0"/>
                  <a:t>количество смешиваемых потоков.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4A43E1-D267-448D-9566-D564371D0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046614"/>
                <a:ext cx="9170437" cy="690958"/>
              </a:xfrm>
              <a:prstGeom prst="rect">
                <a:avLst/>
              </a:prstGeom>
              <a:blipFill>
                <a:blip r:embed="rId3"/>
                <a:stretch>
                  <a:fillRect l="-532" t="-4425" r="-532" b="-10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3DA62C9-D23D-46D4-8F5B-9E90C9840EBB}"/>
              </a:ext>
            </a:extLst>
          </p:cNvPr>
          <p:cNvSpPr txBox="1"/>
          <p:nvPr/>
        </p:nvSpPr>
        <p:spPr>
          <a:xfrm>
            <a:off x="838197" y="2799772"/>
            <a:ext cx="91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Теплоемкость смесевого потока можно найти: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8FF7F7-799A-4CDE-912C-43A567B8CFBC}"/>
                  </a:ext>
                </a:extLst>
              </p:cNvPr>
              <p:cNvSpPr txBox="1"/>
              <p:nvPr/>
            </p:nvSpPr>
            <p:spPr>
              <a:xfrm>
                <a:off x="4075434" y="3116648"/>
                <a:ext cx="2695961" cy="828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8FF7F7-799A-4CDE-912C-43A567B8C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34" y="3116648"/>
                <a:ext cx="2695961" cy="828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F7A1C6-E043-4468-BC4F-020F2594B92B}"/>
                  </a:ext>
                </a:extLst>
              </p:cNvPr>
              <p:cNvSpPr txBox="1"/>
              <p:nvPr/>
            </p:nvSpPr>
            <p:spPr>
              <a:xfrm>
                <a:off x="838197" y="4074467"/>
                <a:ext cx="9711615" cy="667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теплоемкость смесевого потока, кДж / кг * К;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массовый расход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кг / ч;</a:t>
                </a:r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кДж / кг * К; </a:t>
                </a:r>
                <a:r>
                  <a:rPr lang="en-US" dirty="0"/>
                  <a:t>n – </a:t>
                </a:r>
                <a:r>
                  <a:rPr lang="ru-RU" dirty="0"/>
                  <a:t>количество смешиваемых потоков.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F7A1C6-E043-4468-BC4F-020F2594B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4074467"/>
                <a:ext cx="9711615" cy="667747"/>
              </a:xfrm>
              <a:prstGeom prst="rect">
                <a:avLst/>
              </a:prstGeom>
              <a:blipFill>
                <a:blip r:embed="rId5"/>
                <a:stretch>
                  <a:fillRect l="-502" t="-3636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A1A1A90-795A-4AC2-BAFD-7A4C35882ADC}"/>
              </a:ext>
            </a:extLst>
          </p:cNvPr>
          <p:cNvSpPr txBox="1"/>
          <p:nvPr/>
        </p:nvSpPr>
        <p:spPr>
          <a:xfrm>
            <a:off x="838197" y="4747073"/>
            <a:ext cx="91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Температура смесевого потока определяется следующим образом: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21E4B6-B1B3-421F-82DD-B4A0093C4FA0}"/>
                  </a:ext>
                </a:extLst>
              </p:cNvPr>
              <p:cNvSpPr txBox="1"/>
              <p:nvPr/>
            </p:nvSpPr>
            <p:spPr>
              <a:xfrm>
                <a:off x="4075434" y="5106519"/>
                <a:ext cx="2695961" cy="786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𝐶𝑝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21E4B6-B1B3-421F-82DD-B4A0093C4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34" y="5106519"/>
                <a:ext cx="2695961" cy="7865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C02B1E-1BF3-4D92-90C9-C3886A43AE2D}"/>
                  </a:ext>
                </a:extLst>
              </p:cNvPr>
              <p:cNvSpPr txBox="1"/>
              <p:nvPr/>
            </p:nvSpPr>
            <p:spPr>
              <a:xfrm>
                <a:off x="838194" y="5931332"/>
                <a:ext cx="9587210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- температура смесевого потока, К;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массовый расход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кг / ч;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кДж / кг * К; </a:t>
                </a:r>
                <a:r>
                  <a:rPr lang="en-US" dirty="0"/>
                  <a:t>n – </a:t>
                </a:r>
                <a:r>
                  <a:rPr lang="ru-RU" dirty="0"/>
                  <a:t>количество смешиваемых потоков;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массовый расход смесевого потока, кг / ч;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теплоемкость смесевого потока, кДж / кг * К.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C02B1E-1BF3-4D92-90C9-C3886A43A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4" y="5931332"/>
                <a:ext cx="9587210" cy="944746"/>
              </a:xfrm>
              <a:prstGeom prst="rect">
                <a:avLst/>
              </a:prstGeom>
              <a:blipFill>
                <a:blip r:embed="rId7"/>
                <a:stretch>
                  <a:fillRect l="-509" t="-3871" r="-64" b="-77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306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 err="1"/>
              <a:t>HeatExchanger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679296"/>
              </p:ext>
            </p:extLst>
          </p:nvPr>
        </p:nvGraphicFramePr>
        <p:xfrm>
          <a:off x="388776" y="1557331"/>
          <a:ext cx="11414448" cy="30429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004318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6410130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Атрибуты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d_in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0.2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Диаметр внутренней трубы, 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84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d_out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Диаметр внешней трубы, 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3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length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Длина трубы, 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74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4900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Коэффициент теплопередачи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3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calculate(hot, cold: Flow; h: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Метод для расчета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теплообменного аппарата. Принимает два объекта класса </a:t>
                      </a:r>
                      <a:r>
                        <a:rPr lang="en-US" dirty="0"/>
                        <a:t>Flow – </a:t>
                      </a:r>
                      <a:r>
                        <a:rPr lang="ru-RU" dirty="0"/>
                        <a:t>холодного и горячего потоков и возвращает последовательность из двух объектов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 - горячего и холодного теплоносителей.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F8CEF2-04FA-455F-8764-381D44078000}"/>
              </a:ext>
            </a:extLst>
          </p:cNvPr>
          <p:cNvSpPr txBox="1"/>
          <p:nvPr/>
        </p:nvSpPr>
        <p:spPr>
          <a:xfrm>
            <a:off x="838200" y="947766"/>
            <a:ext cx="717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нашем случае рассматривается теплообменник типа «труба в трубе».</a:t>
            </a:r>
          </a:p>
        </p:txBody>
      </p:sp>
    </p:spTree>
    <p:extLst>
      <p:ext uri="{BB962C8B-B14F-4D97-AF65-F5344CB8AC3E}">
        <p14:creationId xmlns:p14="http://schemas.microsoft.com/office/powerpoint/2010/main" val="145106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 err="1"/>
              <a:t>HeatExchanger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8CEF2-04FA-455F-8764-381D44078000}"/>
              </a:ext>
            </a:extLst>
          </p:cNvPr>
          <p:cNvSpPr txBox="1"/>
          <p:nvPr/>
        </p:nvSpPr>
        <p:spPr>
          <a:xfrm>
            <a:off x="838200" y="947766"/>
            <a:ext cx="9176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В стационарном режиме теплообменного аппарата уравнения теплового баланса примут следующий вид: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40764-75DB-4CCC-8E0F-B1288E4D858B}"/>
                  </a:ext>
                </a:extLst>
              </p:cNvPr>
              <p:cNvSpPr txBox="1"/>
              <p:nvPr/>
            </p:nvSpPr>
            <p:spPr>
              <a:xfrm>
                <a:off x="4227058" y="1594097"/>
                <a:ext cx="3737883" cy="1387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40764-75DB-4CCC-8E0F-B1288E4D8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058" y="1594097"/>
                <a:ext cx="3737883" cy="13874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C137AE-83C9-4A81-A413-A7A74E78740B}"/>
                  </a:ext>
                </a:extLst>
              </p:cNvPr>
              <p:cNvSpPr txBox="1"/>
              <p:nvPr/>
            </p:nvSpPr>
            <p:spPr>
              <a:xfrm>
                <a:off x="838199" y="3162232"/>
                <a:ext cx="9176657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температуры горячего и холодного потоков, соответственно, К;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dirty="0"/>
                  <a:t> – коэффициент теплопередачи;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u-RU" dirty="0"/>
                  <a:t> – диаметр трубы, м;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объемные скорости горячего и холодного теплоносителей, с</a:t>
                </a:r>
                <a:r>
                  <a:rPr lang="ru-RU" baseline="30000" dirty="0"/>
                  <a:t>-1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плотности горячего и холодного потоков, кг / м</a:t>
                </a:r>
                <a:r>
                  <a:rPr lang="ru-RU" baseline="30000" dirty="0"/>
                  <a:t>3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теплоемкости горячего и холодного потоков, кДж / кг * К.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C137AE-83C9-4A81-A413-A7A74E787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162232"/>
                <a:ext cx="9176657" cy="1231106"/>
              </a:xfrm>
              <a:prstGeom prst="rect">
                <a:avLst/>
              </a:prstGeom>
              <a:blipFill>
                <a:blip r:embed="rId3"/>
                <a:stretch>
                  <a:fillRect l="-531" t="-2970" r="-531" b="-4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7807EE7-A9E1-4057-8301-6893E9D9EB73}"/>
              </a:ext>
            </a:extLst>
          </p:cNvPr>
          <p:cNvSpPr txBox="1"/>
          <p:nvPr/>
        </p:nvSpPr>
        <p:spPr>
          <a:xfrm>
            <a:off x="838199" y="4393338"/>
            <a:ext cx="9176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С целью упрощения выберем метод Эйлера для решения данной системы дифференциальных уравнений.</a:t>
            </a:r>
          </a:p>
        </p:txBody>
      </p:sp>
    </p:spTree>
    <p:extLst>
      <p:ext uri="{BB962C8B-B14F-4D97-AF65-F5344CB8AC3E}">
        <p14:creationId xmlns:p14="http://schemas.microsoft.com/office/powerpoint/2010/main" val="236167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Splitter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87119"/>
              </p:ext>
            </p:extLst>
          </p:nvPr>
        </p:nvGraphicFramePr>
        <p:xfrm>
          <a:off x="388776" y="1557331"/>
          <a:ext cx="11414448" cy="3388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738326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67612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Атрибуты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ratio: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Соотношение, в котором нужно разделить исходный поток.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84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(ratio: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Специальный метод для создания экземпляров класса </a:t>
                      </a:r>
                      <a:r>
                        <a:rPr lang="en-US" sz="1800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Splitter</a:t>
                      </a:r>
                      <a:r>
                        <a:rPr lang="ru-RU" sz="1800" dirty="0"/>
                        <a:t>. Принимает аргумент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ratio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3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calculate(flow_: Flow):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Метод класса </a:t>
                      </a:r>
                      <a:r>
                        <a:rPr lang="en-US" sz="1800" dirty="0"/>
                        <a:t>Splitter</a:t>
                      </a:r>
                      <a:r>
                        <a:rPr lang="ru-RU" dirty="0"/>
                        <a:t> для расчета разделения потока на несколько отдельных потоков. Принимает один параметр – объект класса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который будет разделен на несколько потоков в соответствии со значениями поля </a:t>
                      </a:r>
                      <a:r>
                        <a:rPr lang="en-US" sz="1800" b="0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ratio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Возвращает массив объектов класса </a:t>
                      </a:r>
                      <a:r>
                        <a:rPr lang="en-US" sz="1800" b="0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Flow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741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851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531257"/>
            <a:ext cx="9778669" cy="707886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Рассчитать химико-технологическую систему (определить составы и свойства </a:t>
            </a:r>
            <a:b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всех потоков):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9DBBAF-FA3F-4579-A960-B5C88B804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719" y="2667235"/>
            <a:ext cx="8103345" cy="408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8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ОБЪЕКТНО-ОРИЕНТИРОВАННОЕ ПРОГРАММИРОВАНИЕ (ООП)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99562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ООП – парадигма программирования, основанная на представлении программы в виде совокупности </a:t>
            </a:r>
            <a:r>
              <a:rPr lang="ru-RU" b="1" dirty="0"/>
              <a:t>объектов</a:t>
            </a:r>
            <a:r>
              <a:rPr lang="ru-RU" dirty="0"/>
              <a:t>, каждый из которых является экземпляром определенного </a:t>
            </a:r>
            <a:r>
              <a:rPr lang="ru-RU" b="1" dirty="0"/>
              <a:t>класса</a:t>
            </a:r>
            <a:r>
              <a:rPr lang="ru-RU" dirty="0"/>
              <a:t>, а классы образуют иерархию наследования.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Классы и объекты</a:t>
            </a:r>
            <a:r>
              <a:rPr lang="ru-RU" dirty="0"/>
              <a:t> - это два основных аспекта объектно-ориентированного программирования. Класс создаёт новый тип, а объекты являются экземплярами класса.</a:t>
            </a:r>
            <a:endParaRPr lang="en-US" dirty="0"/>
          </a:p>
          <a:p>
            <a:endParaRPr lang="en-US" dirty="0"/>
          </a:p>
          <a:p>
            <a:pPr algn="just"/>
            <a:r>
              <a:rPr lang="ru-RU" dirty="0"/>
              <a:t>Объекты могут хранить данные в обычных переменных, которые принадлежат объекту. Переменные, принадлежащие объекту или классу, называют </a:t>
            </a:r>
            <a:r>
              <a:rPr lang="ru-RU" b="1" dirty="0"/>
              <a:t>полями</a:t>
            </a:r>
            <a:r>
              <a:rPr lang="ru-RU" dirty="0"/>
              <a:t>. Объекты могут также обладать функционалом, т.е. иметь функции, принадлежащие классу. Такие функции принято называть </a:t>
            </a:r>
            <a:r>
              <a:rPr lang="ru-RU" b="1" dirty="0"/>
              <a:t>методами</a:t>
            </a:r>
            <a:r>
              <a:rPr lang="ru-RU" dirty="0"/>
              <a:t> класса. Всё вместе (поля и методы) принято называть </a:t>
            </a:r>
            <a:r>
              <a:rPr lang="ru-RU" b="1" dirty="0"/>
              <a:t>атрибутами</a:t>
            </a:r>
            <a:r>
              <a:rPr lang="ru-RU" dirty="0"/>
              <a:t> класса.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ru-RU" dirty="0"/>
              <a:t>Поля бывают двух типов: они могут принадлежать каждому отдельному экземпляру объекта класса или всему классу. Они называются </a:t>
            </a:r>
            <a:r>
              <a:rPr lang="ru-RU" b="1" dirty="0"/>
              <a:t>переменными экземпляра</a:t>
            </a:r>
            <a:r>
              <a:rPr lang="ru-RU" dirty="0"/>
              <a:t> и </a:t>
            </a:r>
            <a:r>
              <a:rPr lang="ru-RU" b="1" dirty="0"/>
              <a:t>переменными класса</a:t>
            </a:r>
            <a:r>
              <a:rPr lang="ru-RU" dirty="0"/>
              <a:t> соответственно.</a:t>
            </a:r>
          </a:p>
        </p:txBody>
      </p:sp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КЛАССЫ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99562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Класс</a:t>
            </a:r>
            <a:r>
              <a:rPr lang="ru-RU" dirty="0"/>
              <a:t> – это способ описания сущности, определяющий состояние и поведение, зависящее от этого состояния, а также правила для взаимодействия с данной сущностью (контракт).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Пример простого класса. Класс будет отображать сущность – человека. Атрибутами будут являться имя и возраст человека. Методами класса будет «поздороваться».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FB7E574C-8438-468D-BE15-9F30F8A19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385096"/>
              </p:ext>
            </p:extLst>
          </p:nvPr>
        </p:nvGraphicFramePr>
        <p:xfrm>
          <a:off x="739480" y="2733023"/>
          <a:ext cx="8128000" cy="3754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type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Person 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class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age: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age: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 := name;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.age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age;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procedure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say_hello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$'Hello, my name is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.name}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!'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22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08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ОБЪЕКТЫ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C90A357-13AE-4A82-9115-C8E31E1A8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241612"/>
              </p:ext>
            </p:extLst>
          </p:nvPr>
        </p:nvGraphicFramePr>
        <p:xfrm>
          <a:off x="838200" y="2974245"/>
          <a:ext cx="8128000" cy="249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var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Person(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'Petr'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25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petr.age.Println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petr.name.Println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petr.say_hello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25 </a:t>
                      </a:r>
                    </a:p>
                    <a:p>
                      <a:r>
                        <a:rPr lang="en-US" sz="1400" dirty="0">
                          <a:latin typeface="Courier New" panose="02070309020205020404" pitchFamily="49" charset="0"/>
                        </a:rPr>
                        <a:t>Petr </a:t>
                      </a:r>
                    </a:p>
                    <a:p>
                      <a:r>
                        <a:rPr lang="en-US" sz="1400" dirty="0">
                          <a:latin typeface="Courier New" panose="02070309020205020404" pitchFamily="49" charset="0"/>
                        </a:rPr>
                        <a:t>Hello, my name is Petr! </a:t>
                      </a:r>
                    </a:p>
                    <a:p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22577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463CE89-8751-4DEC-8B99-78C2E3CB8831}"/>
              </a:ext>
            </a:extLst>
          </p:cNvPr>
          <p:cNvSpPr/>
          <p:nvPr/>
        </p:nvSpPr>
        <p:spPr>
          <a:xfrm>
            <a:off x="838200" y="781189"/>
            <a:ext cx="91579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000000"/>
                </a:solidFill>
              </a:rPr>
              <a:t>Объект (экземпляр)</a:t>
            </a:r>
            <a:r>
              <a:rPr lang="ru-RU" dirty="0">
                <a:solidFill>
                  <a:srgbClr val="000000"/>
                </a:solidFill>
              </a:rPr>
              <a:t> – это отдельный представитель класса, имеющий конкретное состояние и поведение, полностью определяемое классом.</a:t>
            </a:r>
          </a:p>
          <a:p>
            <a:pPr algn="just"/>
            <a:endParaRPr lang="ru-RU" dirty="0">
              <a:solidFill>
                <a:srgbClr val="000000"/>
              </a:solidFill>
            </a:endParaRPr>
          </a:p>
          <a:p>
            <a:pPr algn="just"/>
            <a:r>
              <a:rPr lang="ru-RU" dirty="0"/>
              <a:t>Объект имеет конкретные значения атрибутов и методы, работающие с этими значениями на основе правил, заданных в классе. В приведенном примере, если класс – это некоторый абстрактный человек из «мира идей», то объект – это конкретный человек, например, Ваш сосед.</a:t>
            </a:r>
          </a:p>
        </p:txBody>
      </p:sp>
    </p:spTree>
    <p:extLst>
      <p:ext uri="{BB962C8B-B14F-4D97-AF65-F5344CB8AC3E}">
        <p14:creationId xmlns:p14="http://schemas.microsoft.com/office/powerpoint/2010/main" val="169242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ПЕРЕМЕННЫЕ КЛАССА И ОБЪЕКТА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463CE89-8751-4DEC-8B99-78C2E3CB8831}"/>
              </a:ext>
            </a:extLst>
          </p:cNvPr>
          <p:cNvSpPr/>
          <p:nvPr/>
        </p:nvSpPr>
        <p:spPr>
          <a:xfrm>
            <a:off x="838200" y="944251"/>
            <a:ext cx="915799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Поля можно воспринимать как обычные переменные, заключённые в </a:t>
            </a:r>
            <a:r>
              <a:rPr lang="ru-RU" b="1" dirty="0"/>
              <a:t>пространствах имён</a:t>
            </a:r>
            <a:r>
              <a:rPr lang="ru-RU" dirty="0"/>
              <a:t> классов и объектов. Их имена действительны только в контексте (пространстве имен) этих классов или объектов.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Переменные класса разделяемы</a:t>
            </a:r>
            <a:r>
              <a:rPr lang="ru-RU" dirty="0"/>
              <a:t> – доступ к ним могут получать все экземпляры этого класса. Переменная класса существует только одна, поэтому когда любой из объектов изменяет переменную класса, это изменение отразится и во всех остальных экземплярах класса.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Переменные объекта</a:t>
            </a:r>
            <a:r>
              <a:rPr lang="ru-RU" dirty="0"/>
              <a:t> принадлежат каждому отдельному экземпляру класса. В этом случае у каждого объекта есть своя собственная копия поля, т.е. не разделяемая с другими такими же полями в других экземплярах. Доступ к полям объекта осуществляется через переменную </a:t>
            </a:r>
            <a:r>
              <a:rPr lang="ru-RU" b="1" dirty="0" err="1"/>
              <a:t>self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78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ПЕРЕМЕННЫЕ КЛАССА И ОБЪЕКТА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C90A357-13AE-4A82-9115-C8E31E1A8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803285"/>
              </p:ext>
            </p:extLst>
          </p:nvPr>
        </p:nvGraphicFramePr>
        <p:xfrm>
          <a:off x="838200" y="794520"/>
          <a:ext cx="5307563" cy="466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7563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type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 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class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static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population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 := name;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$'**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Инициализация 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.name}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**'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population +=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procedure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say_hello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ru-RU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$'Приветствую! Мои хозяева </a:t>
                      </a:r>
                      <a:endParaRPr lang="en-US" sz="1200" b="0" dirty="0">
                        <a:solidFill>
                          <a:srgbClr val="0000FF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             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называют меня 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.name}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.'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static procedure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how_many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У нас 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population} 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роботов!'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1C89416-9B80-42F6-8FB4-4426D2BF1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35888"/>
              </p:ext>
            </p:extLst>
          </p:nvPr>
        </p:nvGraphicFramePr>
        <p:xfrm>
          <a:off x="6249954" y="1285932"/>
          <a:ext cx="5307563" cy="350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7563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droid1 :=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'R2-D2'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droid1.say_hello;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Robot.how_many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droid2 :=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'C-3PO'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droid2.say_hello;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Robot.how_many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endParaRPr lang="ru-RU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**Инициализация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R2-D2**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Приветствую! Мои хозяева называют меня R2-D2.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У нас 1 роботов!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**Инициализация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C-3PO**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Приветствую! Мои хозяева называют меня C-3PO.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У нас 2 роботов! </a:t>
                      </a:r>
                    </a:p>
                    <a:p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22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355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311921"/>
              </p:ext>
            </p:extLst>
          </p:nvPr>
        </p:nvGraphicFramePr>
        <p:xfrm>
          <a:off x="881743" y="1389380"/>
          <a:ext cx="10165703" cy="4079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Массовый расход, кг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Мольный расход, </a:t>
                      </a:r>
                      <a:r>
                        <a:rPr lang="ru-RU" dirty="0" err="1"/>
                        <a:t>кмоль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74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Объемный расход, м</a:t>
                      </a:r>
                      <a:r>
                        <a:rPr lang="ru-RU" baseline="30000" dirty="0"/>
                        <a:t>3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88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04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01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9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temperature: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Температура потока, 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78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density: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Плотность потока, г / см</a:t>
                      </a:r>
                      <a:r>
                        <a:rPr lang="ru-RU" baseline="30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average_mol_mass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Средняя молекулярная масса потока, г /моль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85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cp: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Массовая теплоемкость, кДж / кг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59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905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84539"/>
              </p:ext>
            </p:extLst>
          </p:nvPr>
        </p:nvGraphicFramePr>
        <p:xfrm>
          <a:off x="684102" y="1756384"/>
          <a:ext cx="10165703" cy="1285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pPr algn="r"/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temperature: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Создает новый экземпляр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, заполняя все поля.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8840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8154</TotalTime>
  <Words>1665</Words>
  <Application>Microsoft Office PowerPoint</Application>
  <PresentationFormat>Широкоэкранный</PresentationFormat>
  <Paragraphs>203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Courier New</vt:lpstr>
      <vt:lpstr>Wingdings</vt:lpstr>
      <vt:lpstr>Тема Office</vt:lpstr>
      <vt:lpstr>Системный анализ процессов химической технологии</vt:lpstr>
      <vt:lpstr>Задача</vt:lpstr>
      <vt:lpstr>ОБЪЕКТНО-ОРИЕНТИРОВАННОЕ ПРОГРАММИРОВАНИЕ (ООП)</vt:lpstr>
      <vt:lpstr>КЛАССЫ</vt:lpstr>
      <vt:lpstr>ОБЪЕКТЫ</vt:lpstr>
      <vt:lpstr>ПЕРЕМЕННЫЕ КЛАССА И ОБЪЕКТА</vt:lpstr>
      <vt:lpstr>ПЕРЕМЕННЫЕ КЛАССА И ОБЪЕКТА</vt:lpstr>
      <vt:lpstr>Описание класса Flow</vt:lpstr>
      <vt:lpstr>Описание класса Flow</vt:lpstr>
      <vt:lpstr>Функции для пересчета составов</vt:lpstr>
      <vt:lpstr>Функции для расчета плотности и средней молекулярной массы потока</vt:lpstr>
      <vt:lpstr>Функции для расчета теплоемкости потока</vt:lpstr>
      <vt:lpstr>Описание класса Mixer</vt:lpstr>
      <vt:lpstr>Материальный и тепловой балансы смешения</vt:lpstr>
      <vt:lpstr>Описание класса HeatExchanger</vt:lpstr>
      <vt:lpstr>Описание класса HeatExchanger</vt:lpstr>
      <vt:lpstr>Описание класса Splitter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110</cp:revision>
  <dcterms:created xsi:type="dcterms:W3CDTF">2020-11-19T09:51:55Z</dcterms:created>
  <dcterms:modified xsi:type="dcterms:W3CDTF">2022-02-14T02:56:57Z</dcterms:modified>
</cp:coreProperties>
</file>